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0" r:id="rId3"/>
    <p:sldId id="271" r:id="rId4"/>
    <p:sldId id="260" r:id="rId5"/>
    <p:sldId id="261" r:id="rId6"/>
    <p:sldId id="256" r:id="rId7"/>
    <p:sldId id="257" r:id="rId8"/>
    <p:sldId id="259" r:id="rId9"/>
    <p:sldId id="262" r:id="rId10"/>
    <p:sldId id="263" r:id="rId11"/>
    <p:sldId id="290" r:id="rId12"/>
    <p:sldId id="264" r:id="rId13"/>
    <p:sldId id="282" r:id="rId14"/>
    <p:sldId id="266" r:id="rId15"/>
    <p:sldId id="283" r:id="rId16"/>
    <p:sldId id="268" r:id="rId17"/>
    <p:sldId id="284" r:id="rId18"/>
    <p:sldId id="286" r:id="rId19"/>
    <p:sldId id="291" r:id="rId20"/>
    <p:sldId id="293" r:id="rId21"/>
    <p:sldId id="295" r:id="rId22"/>
    <p:sldId id="294" r:id="rId23"/>
    <p:sldId id="296" r:id="rId24"/>
    <p:sldId id="292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7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4668-A482-4E29-B090-64121B80EFD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D9E0-862B-42B0-82EA-BA55086F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002060"/>
                </a:solidFill>
              </a:rPr>
              <a:t>Using </a:t>
            </a:r>
            <a:r>
              <a:rPr lang="en-US" b="1" dirty="0">
                <a:solidFill>
                  <a:srgbClr val="002060"/>
                </a:solidFill>
              </a:rPr>
              <a:t>student researchers to </a:t>
            </a:r>
            <a:r>
              <a:rPr lang="en-US" b="1" dirty="0" smtClean="0">
                <a:solidFill>
                  <a:srgbClr val="002060"/>
                </a:solidFill>
              </a:rPr>
              <a:t>get </a:t>
            </a:r>
            <a:r>
              <a:rPr lang="en-US" b="1" dirty="0">
                <a:solidFill>
                  <a:srgbClr val="002060"/>
                </a:solidFill>
              </a:rPr>
              <a:t>high-quality narrative accounts in L2 learning motivation research </a:t>
            </a:r>
            <a:r>
              <a:rPr lang="en-US" dirty="0"/>
              <a:t>	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Neil McClelland</a:t>
            </a:r>
          </a:p>
          <a:p>
            <a:pPr algn="l"/>
            <a:r>
              <a:rPr lang="en-US" dirty="0" smtClean="0"/>
              <a:t>University of Kitakyushu</a:t>
            </a:r>
          </a:p>
          <a:p>
            <a:pPr algn="l"/>
            <a:r>
              <a:rPr lang="en-US" dirty="0" smtClean="0"/>
              <a:t>neil.m4@gmail.com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(1)  Mini-questionnaire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773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</a:rPr>
              <a:t>Three motivational dimensions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Friendly Internationalism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Societal Pressure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Instrumentals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I </a:t>
            </a:r>
            <a:r>
              <a:rPr lang="en-US" sz="2000" dirty="0">
                <a:solidFill>
                  <a:srgbClr val="FF0000"/>
                </a:solidFill>
              </a:rPr>
              <a:t>want to make friends with foreigners through </a:t>
            </a:r>
            <a:r>
              <a:rPr lang="en-US" sz="2000" dirty="0" smtClean="0">
                <a:solidFill>
                  <a:srgbClr val="FF0000"/>
                </a:solidFill>
              </a:rPr>
              <a:t>English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English </a:t>
            </a:r>
            <a:r>
              <a:rPr lang="en-US" sz="2000" dirty="0">
                <a:solidFill>
                  <a:srgbClr val="FF0000"/>
                </a:solidFill>
              </a:rPr>
              <a:t>is important to me because it will help me participate more easily in the </a:t>
            </a:r>
            <a:r>
              <a:rPr lang="en-US" sz="2000" dirty="0" smtClean="0">
                <a:solidFill>
                  <a:srgbClr val="FF0000"/>
                </a:solidFill>
              </a:rPr>
              <a:t>activities </a:t>
            </a:r>
            <a:r>
              <a:rPr lang="en-US" sz="2000" dirty="0">
                <a:solidFill>
                  <a:srgbClr val="FF0000"/>
                </a:solidFill>
              </a:rPr>
              <a:t>of other </a:t>
            </a:r>
            <a:r>
              <a:rPr lang="en-US" sz="2000" dirty="0" smtClean="0">
                <a:solidFill>
                  <a:srgbClr val="FF0000"/>
                </a:solidFill>
              </a:rPr>
              <a:t>cultures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English </a:t>
            </a:r>
            <a:r>
              <a:rPr lang="en-US" sz="2000" dirty="0">
                <a:solidFill>
                  <a:srgbClr val="FF0000"/>
                </a:solidFill>
              </a:rPr>
              <a:t>is important to me because I am interested in foreign travel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08584"/>
            <a:ext cx="7772400" cy="106498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Scores standardized against results from the full cohort of students in the Dept. of Foreign Studies (N=192)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Quantitative Results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6" b="9894"/>
          <a:stretch/>
        </p:blipFill>
        <p:spPr bwMode="auto">
          <a:xfrm>
            <a:off x="1475656" y="2564904"/>
            <a:ext cx="61926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2) </a:t>
            </a:r>
            <a:r>
              <a:rPr lang="en-US" sz="4000" b="1" dirty="0">
                <a:solidFill>
                  <a:srgbClr val="002060"/>
                </a:solidFill>
              </a:rPr>
              <a:t>Semi-structured interview (</a:t>
            </a:r>
            <a:r>
              <a:rPr lang="en-US" sz="4000" b="1" dirty="0" smtClean="0">
                <a:solidFill>
                  <a:srgbClr val="002060"/>
                </a:solidFill>
              </a:rPr>
              <a:t>Q </a:t>
            </a:r>
            <a:r>
              <a:rPr lang="en-US" sz="4000" b="1" dirty="0">
                <a:solidFill>
                  <a:srgbClr val="002060"/>
                </a:solidFill>
              </a:rPr>
              <a:t>&amp; </a:t>
            </a:r>
            <a:r>
              <a:rPr lang="en-US" sz="4000" b="1" dirty="0" smtClean="0">
                <a:solidFill>
                  <a:srgbClr val="002060"/>
                </a:solidFill>
              </a:rPr>
              <a:t>A)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483768" y="1412776"/>
            <a:ext cx="4032448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heel of fortune templat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22895" r="35269" b="9225"/>
          <a:stretch/>
        </p:blipFill>
        <p:spPr>
          <a:xfrm>
            <a:off x="2267744" y="188640"/>
            <a:ext cx="4608512" cy="643404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267744" y="188640"/>
            <a:ext cx="4608512" cy="64340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3) </a:t>
            </a:r>
            <a:r>
              <a:rPr lang="en-US" sz="4000" b="1" dirty="0">
                <a:solidFill>
                  <a:srgbClr val="002060"/>
                </a:solidFill>
              </a:rPr>
              <a:t>Narratives from </a:t>
            </a:r>
            <a:r>
              <a:rPr lang="en-US" sz="4000" b="1" dirty="0" smtClean="0">
                <a:solidFill>
                  <a:srgbClr val="002060"/>
                </a:solidFill>
              </a:rPr>
              <a:t>self-drawn pictures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図 4" descr="tree of memories templat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0" t="14448" r="33104" b="8360"/>
          <a:stretch/>
        </p:blipFill>
        <p:spPr>
          <a:xfrm>
            <a:off x="2123728" y="1484784"/>
            <a:ext cx="4221018" cy="489527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123728" y="1484784"/>
            <a:ext cx="4221018" cy="50392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5 EM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46366" r="35909" b="5800"/>
          <a:stretch/>
        </p:blipFill>
        <p:spPr>
          <a:xfrm>
            <a:off x="1259632" y="116632"/>
            <a:ext cx="6542286" cy="662473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59632" y="116632"/>
            <a:ext cx="654228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Results - Thematic Analysis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Procedure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Transcription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Analysis of word </a:t>
            </a:r>
            <a:r>
              <a:rPr lang="en-US" sz="2000" dirty="0" smtClean="0">
                <a:solidFill>
                  <a:srgbClr val="002060"/>
                </a:solidFill>
              </a:rPr>
              <a:t>use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Thematic analysis – emergent themes (</a:t>
            </a:r>
            <a:r>
              <a:rPr lang="en-US" sz="2000" i="1" dirty="0" err="1" smtClean="0">
                <a:solidFill>
                  <a:srgbClr val="002060"/>
                </a:solidFill>
              </a:rPr>
              <a:t>Nvivo</a:t>
            </a:r>
            <a:r>
              <a:rPr lang="en-US" sz="2000" i="1" dirty="0" smtClean="0">
                <a:solidFill>
                  <a:srgbClr val="002060"/>
                </a:solidFill>
              </a:rPr>
              <a:t> 10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Correlation of most common themes with scores on questionnaire dimensions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il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" y="332656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1683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62" y="508280"/>
            <a:ext cx="3360430" cy="252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138603" cy="23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38" y="4149080"/>
            <a:ext cx="31302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0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il\Desktop\Captur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" y="0"/>
            <a:ext cx="9129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Outline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Introduction: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Context of the study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Theoretical basis</a:t>
            </a:r>
            <a:r>
              <a:rPr lang="en-US" sz="2400" dirty="0" smtClean="0">
                <a:solidFill>
                  <a:srgbClr val="002060"/>
                </a:solidFill>
              </a:rPr>
              <a:t>: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Mixing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respondent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i="1" dirty="0" smtClean="0">
                <a:solidFill>
                  <a:srgbClr val="FF0000"/>
                </a:solidFill>
              </a:rPr>
              <a:t>operant</a:t>
            </a:r>
            <a:r>
              <a:rPr lang="en-US" sz="2400" dirty="0" smtClean="0">
                <a:solidFill>
                  <a:srgbClr val="002060"/>
                </a:solidFill>
              </a:rPr>
              <a:t> measures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Initial outcomes: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Qualitative 	(thematic analysis)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Quantitative 	(case comparisons)</a:t>
            </a:r>
          </a:p>
        </p:txBody>
      </p:sp>
    </p:spTree>
    <p:extLst>
      <p:ext uri="{BB962C8B-B14F-4D97-AF65-F5344CB8AC3E}">
        <p14:creationId xmlns:p14="http://schemas.microsoft.com/office/powerpoint/2010/main" val="8266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965" y="332656"/>
            <a:ext cx="2387192" cy="11079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25 EM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Neil\Desktop\Coding by node graphs\25 EM - Coding by N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4427983" cy="31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563888" y="332656"/>
            <a:ext cx="4427983" cy="31250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9964" y="4077072"/>
            <a:ext cx="740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Meeting People abroad					48%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Frustrating Experience					19%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Successful Experience					14%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Parents or Relatives						13%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Homestay						12%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School teachers						10%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89965" y="4077072"/>
            <a:ext cx="7401906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" y="1628800"/>
            <a:ext cx="26759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8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965" y="332656"/>
            <a:ext cx="2441694" cy="11079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23 YW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9964" y="4077072"/>
            <a:ext cx="740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Experiences with foreigners outside school			48%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Parents or Relatives						36%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Successful Experiences					34%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Meeting people abroad					34%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Growing Experience					30%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TOEIC or other tests					30%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89965" y="4077072"/>
            <a:ext cx="7401906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Neil\Desktop\Coding by node graphs\23 YW - Coding by N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7"/>
          <a:stretch/>
        </p:blipFill>
        <p:spPr bwMode="auto">
          <a:xfrm>
            <a:off x="3545479" y="332656"/>
            <a:ext cx="44463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545479" y="332656"/>
            <a:ext cx="4446392" cy="34563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6" y="1700808"/>
            <a:ext cx="2322403" cy="22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965" y="332656"/>
            <a:ext cx="2231701" cy="11079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27 HK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9964" y="4077072"/>
            <a:ext cx="740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Disappointing or Frustrating Experiences			46%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Experiences with foreigners outside school			37%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Classmates						26%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Make the best of things					24%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Exchange students						22%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Travel							22%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9965" y="4077072"/>
            <a:ext cx="7401906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Neil\Desktop\Coding by node graphs\27 HK - Coding by N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6"/>
          <a:stretch/>
        </p:blipFill>
        <p:spPr bwMode="auto">
          <a:xfrm>
            <a:off x="3419872" y="332656"/>
            <a:ext cx="4571999" cy="32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419872" y="332656"/>
            <a:ext cx="4571999" cy="34563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8" y="1628800"/>
            <a:ext cx="2438062" cy="216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965" y="332656"/>
            <a:ext cx="2231701" cy="11079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26 YN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9964" y="4077072"/>
            <a:ext cx="740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Disappointing or Frustrating Experience			40%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Growing Experience					19%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Movies and TV series					18%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Classmates						16%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English is fun						15%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Meeting people abroad					13%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89965" y="4077072"/>
            <a:ext cx="7401906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Neil\Desktop\Coding by node graphs\26 YN - Coding by N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3"/>
          <a:stretch/>
        </p:blipFill>
        <p:spPr bwMode="auto">
          <a:xfrm>
            <a:off x="3662876" y="332656"/>
            <a:ext cx="43289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662876" y="332656"/>
            <a:ext cx="4328996" cy="34563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4" y="1680469"/>
            <a:ext cx="2766247" cy="234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il\Desktop\Coding by node graphs\22 KK - Coding by N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5"/>
          <a:stretch/>
        </p:blipFill>
        <p:spPr bwMode="auto">
          <a:xfrm>
            <a:off x="3347864" y="347084"/>
            <a:ext cx="4752528" cy="34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89965" y="332656"/>
            <a:ext cx="2161169" cy="11079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22 KK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347864" y="347084"/>
            <a:ext cx="4752528" cy="36579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9964" y="4478687"/>
            <a:ext cx="7510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Disappointing or Frustrating Experience			30%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TOEIC or other tests					29%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Meeting people abroad					26%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Classmates						21%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Make the best of things					12%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Future Advantage						8.8%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9964" y="4478687"/>
            <a:ext cx="7510428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5" y="1802678"/>
            <a:ext cx="2547894" cy="21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Summary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 b="7743"/>
          <a:stretch/>
        </p:blipFill>
        <p:spPr bwMode="auto">
          <a:xfrm>
            <a:off x="638175" y="1628800"/>
            <a:ext cx="7778994" cy="40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Initial findings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Little difference in the types of words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English is perceived in very context specific terms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Importance of the quality of early experiences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Importance of real experiences rather than imagined goals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</a:rPr>
              <a:t>The significance of virtuous and vicious </a:t>
            </a:r>
            <a:r>
              <a:rPr lang="en-US" sz="2800" dirty="0" smtClean="0">
                <a:solidFill>
                  <a:srgbClr val="002060"/>
                </a:solidFill>
              </a:rPr>
              <a:t>cycles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Impact of specific turn-around experiences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Individuals able to break out of vicious cycles as the result of critical incidents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Evaluation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6700" b="1" dirty="0">
                <a:solidFill>
                  <a:srgbClr val="002060"/>
                </a:solidFill>
              </a:rPr>
              <a:t>Verdict on Operant Measures: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rgbClr val="002060"/>
                </a:solidFill>
              </a:rPr>
              <a:t>Rich narrative accounts </a:t>
            </a:r>
            <a:r>
              <a:rPr lang="en-US" sz="5100" dirty="0" smtClean="0">
                <a:solidFill>
                  <a:srgbClr val="002060"/>
                </a:solidFill>
              </a:rPr>
              <a:t>puts </a:t>
            </a:r>
            <a:r>
              <a:rPr lang="en-US" sz="5100" dirty="0">
                <a:solidFill>
                  <a:srgbClr val="002060"/>
                </a:solidFill>
              </a:rPr>
              <a:t>the person back into </a:t>
            </a:r>
            <a:r>
              <a:rPr lang="en-US" sz="5100" i="1" dirty="0" smtClean="0">
                <a:solidFill>
                  <a:srgbClr val="002060"/>
                </a:solidFill>
              </a:rPr>
              <a:t>individual </a:t>
            </a:r>
            <a:r>
              <a:rPr lang="en-US" sz="5100" i="1" dirty="0">
                <a:solidFill>
                  <a:srgbClr val="002060"/>
                </a:solidFill>
              </a:rPr>
              <a:t>differences</a:t>
            </a:r>
            <a:r>
              <a:rPr lang="en-US" sz="5100" dirty="0">
                <a:solidFill>
                  <a:srgbClr val="002060"/>
                </a:solidFill>
              </a:rPr>
              <a:t> </a:t>
            </a:r>
            <a:r>
              <a:rPr lang="en-US" sz="5100" dirty="0" smtClean="0">
                <a:solidFill>
                  <a:srgbClr val="002060"/>
                </a:solidFill>
              </a:rPr>
              <a:t>(ID) research</a:t>
            </a:r>
            <a:endParaRPr lang="en-US" sz="51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rgbClr val="002060"/>
                </a:solidFill>
              </a:rPr>
              <a:t>The data </a:t>
            </a:r>
            <a:r>
              <a:rPr lang="en-US" sz="5100" dirty="0" smtClean="0">
                <a:solidFill>
                  <a:srgbClr val="002060"/>
                </a:solidFill>
              </a:rPr>
              <a:t>speaks </a:t>
            </a:r>
            <a:r>
              <a:rPr lang="en-US" sz="5100" dirty="0">
                <a:solidFill>
                  <a:srgbClr val="002060"/>
                </a:solidFill>
              </a:rPr>
              <a:t>for itself in ways not predicted by existing L2 motivation theory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5100" dirty="0">
                <a:solidFill>
                  <a:srgbClr val="002060"/>
                </a:solidFill>
              </a:rPr>
              <a:t>Room for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The end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600" y="3284984"/>
            <a:ext cx="7272808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Do you have any comments or questions?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782577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Contact: </a:t>
            </a:r>
            <a:r>
              <a:rPr lang="en-US" sz="2800" dirty="0" smtClean="0">
                <a:solidFill>
                  <a:srgbClr val="0070C0"/>
                </a:solidFill>
              </a:rPr>
              <a:t>neil.m4@gmail.com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Introduction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Context of the study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Mid-sized public university (West Japan)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Global Human Resources Program (B type)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Objectives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Non-experimental - descriptive research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Non-mathematical explanation (individual differences)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Listening to the </a:t>
            </a:r>
            <a:r>
              <a:rPr lang="en-US" sz="2000" i="1" dirty="0" smtClean="0">
                <a:solidFill>
                  <a:srgbClr val="FF0000"/>
                </a:solidFill>
              </a:rPr>
              <a:t>voice of the students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Methodology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Quantitative vs Qualitative distinction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Mixing </a:t>
            </a:r>
            <a:r>
              <a:rPr lang="en-US" sz="2000" i="1" dirty="0" smtClean="0">
                <a:solidFill>
                  <a:srgbClr val="FF0000"/>
                </a:solidFill>
              </a:rPr>
              <a:t>respondent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</a:rPr>
              <a:t>operant</a:t>
            </a:r>
            <a:r>
              <a:rPr lang="en-US" sz="2000" dirty="0" smtClean="0">
                <a:solidFill>
                  <a:srgbClr val="002060"/>
                </a:solidFill>
              </a:rPr>
              <a:t>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24879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Research Method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Student Researchers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Peer-group interviews in first language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Facilitate</a:t>
            </a:r>
            <a:r>
              <a:rPr lang="en-US" sz="2200" dirty="0" smtClean="0"/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inhibition-free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interactions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Level playing field (language)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Mixed Methods Protocol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FF0000"/>
                </a:solidFill>
              </a:rPr>
              <a:t>Combined </a:t>
            </a:r>
            <a:r>
              <a:rPr lang="en-US" sz="2200" i="1" dirty="0" smtClean="0">
                <a:solidFill>
                  <a:srgbClr val="FF0000"/>
                </a:solidFill>
              </a:rPr>
              <a:t>respondent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and </a:t>
            </a:r>
            <a:r>
              <a:rPr lang="en-US" sz="2200" i="1" dirty="0">
                <a:solidFill>
                  <a:srgbClr val="FF0000"/>
                </a:solidFill>
              </a:rPr>
              <a:t>operant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measures: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Standardized </a:t>
            </a:r>
            <a:r>
              <a:rPr lang="en-US" sz="2200" dirty="0">
                <a:solidFill>
                  <a:srgbClr val="002060"/>
                </a:solidFill>
              </a:rPr>
              <a:t>questionnaire </a:t>
            </a:r>
            <a:r>
              <a:rPr lang="en-US" sz="2200" dirty="0" smtClean="0">
                <a:solidFill>
                  <a:srgbClr val="002060"/>
                </a:solidFill>
              </a:rPr>
              <a:t>		(Quantitative)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Critical-incidents </a:t>
            </a:r>
            <a:r>
              <a:rPr lang="en-US" sz="2200" dirty="0">
                <a:solidFill>
                  <a:srgbClr val="002060"/>
                </a:solidFill>
              </a:rPr>
              <a:t>elicitation </a:t>
            </a:r>
            <a:r>
              <a:rPr lang="en-US" sz="2200" dirty="0" smtClean="0">
                <a:solidFill>
                  <a:srgbClr val="002060"/>
                </a:solidFill>
              </a:rPr>
              <a:t>methods 	(Qualitative)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0364" y="2204865"/>
            <a:ext cx="8363272" cy="3456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Respondent measures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Question/response </a:t>
            </a:r>
            <a:r>
              <a:rPr lang="en-US" sz="2000" dirty="0">
                <a:solidFill>
                  <a:srgbClr val="002060"/>
                </a:solidFill>
              </a:rPr>
              <a:t>formats (agenda </a:t>
            </a:r>
            <a:r>
              <a:rPr lang="en-US" sz="2000" dirty="0" smtClean="0">
                <a:solidFill>
                  <a:srgbClr val="002060"/>
                </a:solidFill>
              </a:rPr>
              <a:t>set </a:t>
            </a:r>
            <a:r>
              <a:rPr lang="en-US" sz="2000" dirty="0">
                <a:solidFill>
                  <a:srgbClr val="002060"/>
                </a:solidFill>
              </a:rPr>
              <a:t>by </a:t>
            </a:r>
            <a:r>
              <a:rPr lang="en-US" sz="2000" dirty="0" smtClean="0">
                <a:solidFill>
                  <a:srgbClr val="002060"/>
                </a:solidFill>
              </a:rPr>
              <a:t>researcher through survey 	items </a:t>
            </a:r>
            <a:r>
              <a:rPr lang="en-US" sz="2000" dirty="0">
                <a:solidFill>
                  <a:srgbClr val="002060"/>
                </a:solidFill>
              </a:rPr>
              <a:t>or </a:t>
            </a:r>
            <a:r>
              <a:rPr lang="en-US" sz="2000" dirty="0" smtClean="0">
                <a:solidFill>
                  <a:srgbClr val="002060"/>
                </a:solidFill>
              </a:rPr>
              <a:t>interview questions)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Self-attributed motives (conscious self-evaluations)</a:t>
            </a:r>
          </a:p>
          <a:p>
            <a:pPr marL="360363" indent="0">
              <a:buNone/>
            </a:pPr>
            <a:endParaRPr lang="en-US" sz="1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Operant measures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Elicitation procedures that allow participants to speak on any topic </a:t>
            </a:r>
          </a:p>
          <a:p>
            <a:pPr marL="360363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(e.g. picture description or narrative methods)</a:t>
            </a:r>
          </a:p>
          <a:p>
            <a:pPr marL="360363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	</a:t>
            </a:r>
            <a:r>
              <a:rPr lang="en-US" sz="2000" i="1" dirty="0" smtClean="0">
                <a:solidFill>
                  <a:srgbClr val="FF0000"/>
                </a:solidFill>
              </a:rPr>
              <a:t>Implicit motives (subconscious)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2060"/>
                </a:solidFill>
              </a:rPr>
              <a:t>Respondent</a:t>
            </a:r>
            <a:r>
              <a:rPr lang="en-US" b="1" dirty="0" smtClean="0">
                <a:solidFill>
                  <a:srgbClr val="002060"/>
                </a:solidFill>
              </a:rPr>
              <a:t> vs </a:t>
            </a:r>
            <a:r>
              <a:rPr lang="en-US" b="1" i="1" dirty="0" smtClean="0">
                <a:solidFill>
                  <a:srgbClr val="002060"/>
                </a:solidFill>
              </a:rPr>
              <a:t>Operant</a:t>
            </a:r>
            <a:r>
              <a:rPr lang="en-US" b="1" dirty="0" smtClean="0">
                <a:solidFill>
                  <a:srgbClr val="002060"/>
                </a:solidFill>
              </a:rPr>
              <a:t> Measures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52380" y="1429361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McClelland (1980)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il\Pictures\rorshach ink b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86" y="1988840"/>
            <a:ext cx="6032286" cy="436426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Rorschach test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6085" y="1268760"/>
            <a:ext cx="27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Rorschach (1921)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Thematic Apperception Test - </a:t>
            </a:r>
            <a:r>
              <a:rPr lang="en-US" b="1" i="1" dirty="0" smtClean="0">
                <a:solidFill>
                  <a:srgbClr val="002060"/>
                </a:solidFill>
              </a:rPr>
              <a:t>TAT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eil\Pictures\TAT 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126331" cy="41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411760" y="126876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Morgan and Murray (1935)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11760" y="2060848"/>
            <a:ext cx="4126331" cy="419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 Continuum of Approaches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5" y="1604417"/>
            <a:ext cx="8132769" cy="45175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539552" y="1628800"/>
            <a:ext cx="8064896" cy="44644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Current Study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240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Mini-questionnaire</a:t>
            </a:r>
          </a:p>
          <a:p>
            <a:pPr indent="17463">
              <a:buNone/>
            </a:pPr>
            <a:r>
              <a:rPr lang="en-US" sz="2200" dirty="0">
                <a:solidFill>
                  <a:srgbClr val="002060"/>
                </a:solidFill>
              </a:rPr>
              <a:t>S</a:t>
            </a:r>
            <a:r>
              <a:rPr lang="en-US" sz="2200" dirty="0" smtClean="0">
                <a:solidFill>
                  <a:srgbClr val="002060"/>
                </a:solidFill>
              </a:rPr>
              <a:t>tandardized L2 motivation questionnaire (Likert scales)</a:t>
            </a:r>
          </a:p>
          <a:p>
            <a:pPr indent="17463">
              <a:buNone/>
            </a:pPr>
            <a:endParaRPr lang="en-US" sz="1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Semi-structured interview with Q &amp; A</a:t>
            </a:r>
          </a:p>
          <a:p>
            <a:pPr indent="17463"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Wheel of fortune </a:t>
            </a:r>
            <a:r>
              <a:rPr lang="en-US" sz="2000" dirty="0" smtClean="0">
                <a:solidFill>
                  <a:srgbClr val="002060"/>
                </a:solidFill>
              </a:rPr>
              <a:t>– guided critical incident accounts</a:t>
            </a:r>
          </a:p>
          <a:p>
            <a:pPr indent="17463">
              <a:buNone/>
            </a:pPr>
            <a:endParaRPr lang="en-US" sz="1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Narratives from self-generated picture cues</a:t>
            </a:r>
          </a:p>
          <a:p>
            <a:pPr indent="17463"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Tree of memories </a:t>
            </a:r>
            <a:r>
              <a:rPr lang="en-US" sz="2000" dirty="0" smtClean="0">
                <a:solidFill>
                  <a:srgbClr val="002060"/>
                </a:solidFill>
              </a:rPr>
              <a:t>– freestyle narratives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7621" y="155679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Combining </a:t>
            </a:r>
            <a:r>
              <a:rPr lang="en-US" sz="2800" i="1" dirty="0" smtClean="0">
                <a:solidFill>
                  <a:srgbClr val="002060"/>
                </a:solidFill>
              </a:rPr>
              <a:t>Respondent</a:t>
            </a:r>
            <a:r>
              <a:rPr lang="en-US" sz="2800" dirty="0" smtClean="0">
                <a:solidFill>
                  <a:srgbClr val="002060"/>
                </a:solidFill>
              </a:rPr>
              <a:t> and </a:t>
            </a:r>
            <a:r>
              <a:rPr lang="en-US" sz="2800" i="1" dirty="0" smtClean="0">
                <a:solidFill>
                  <a:srgbClr val="002060"/>
                </a:solidFill>
              </a:rPr>
              <a:t>Operant</a:t>
            </a:r>
            <a:r>
              <a:rPr lang="en-US" sz="2800" dirty="0" smtClean="0">
                <a:solidFill>
                  <a:srgbClr val="002060"/>
                </a:solidFill>
              </a:rPr>
              <a:t> Measures into a </a:t>
            </a:r>
            <a:r>
              <a:rPr lang="en-US" sz="2800" dirty="0" smtClean="0">
                <a:solidFill>
                  <a:srgbClr val="FF0000"/>
                </a:solidFill>
              </a:rPr>
              <a:t>Mixed-methods protocol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353</Words>
  <Application>Microsoft Office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Office ​​テーマ</vt:lpstr>
      <vt:lpstr> Using student researchers to get high-quality narrative accounts in L2 learning motivation research   </vt:lpstr>
      <vt:lpstr>Outline</vt:lpstr>
      <vt:lpstr>Introduction</vt:lpstr>
      <vt:lpstr>Research Method</vt:lpstr>
      <vt:lpstr>PowerPoint Presentation</vt:lpstr>
      <vt:lpstr>PowerPoint Presentation</vt:lpstr>
      <vt:lpstr>Thematic Apperception Test - TAT</vt:lpstr>
      <vt:lpstr>A Continuum of Approaches</vt:lpstr>
      <vt:lpstr>The Current Study</vt:lpstr>
      <vt:lpstr>(1)  Mini-questionnaire</vt:lpstr>
      <vt:lpstr>Scores standardized against results from the full cohort of students in the Dept. of Foreign Studies (N=192)</vt:lpstr>
      <vt:lpstr>2) Semi-structured interview (Q &amp; A)</vt:lpstr>
      <vt:lpstr>PowerPoint Presentation</vt:lpstr>
      <vt:lpstr>3) Narratives from self-drawn pictures</vt:lpstr>
      <vt:lpstr>PowerPoint Presentation</vt:lpstr>
      <vt:lpstr>Results - Thematic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Initial findings</vt:lpstr>
      <vt:lpstr>Evaluation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Neil</dc:creator>
  <cp:lastModifiedBy>Owner</cp:lastModifiedBy>
  <cp:revision>42</cp:revision>
  <dcterms:created xsi:type="dcterms:W3CDTF">2014-06-05T10:26:48Z</dcterms:created>
  <dcterms:modified xsi:type="dcterms:W3CDTF">2014-06-18T10:37:05Z</dcterms:modified>
</cp:coreProperties>
</file>